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539BC-D2E7-44F5-A9B1-A3C4E7ECE68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82A8-972B-4492-902D-C477C783ED9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45266A8-6C6F-4230-85E6-B0D2590AB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871296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53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/>
          <a:lstStyle/>
          <a:p>
            <a:r>
              <a:rPr lang="it-IT" dirty="0"/>
              <a:t>Impariamo a leggere la chimica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57290" y="3071810"/>
            <a:ext cx="6400800" cy="2428892"/>
          </a:xfrm>
        </p:spPr>
        <p:txBody>
          <a:bodyPr>
            <a:normAutofit fontScale="77500" lnSpcReduction="2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Nomenclatura tradizionale</a:t>
            </a:r>
          </a:p>
          <a:p>
            <a:r>
              <a:rPr lang="it-IT" dirty="0">
                <a:solidFill>
                  <a:srgbClr val="FF0000"/>
                </a:solidFill>
              </a:rPr>
              <a:t> e</a:t>
            </a:r>
          </a:p>
          <a:p>
            <a:r>
              <a:rPr lang="it-IT" dirty="0">
                <a:solidFill>
                  <a:srgbClr val="FF0000"/>
                </a:solidFill>
              </a:rPr>
              <a:t>Formule chimiche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A.S. 2020_2021</a:t>
            </a:r>
          </a:p>
          <a:p>
            <a:r>
              <a:rPr lang="it-IT" dirty="0" err="1">
                <a:solidFill>
                  <a:srgbClr val="FF0000"/>
                </a:solidFill>
              </a:rPr>
              <a:t>I.I.S.</a:t>
            </a:r>
            <a:r>
              <a:rPr lang="it-IT" dirty="0">
                <a:solidFill>
                  <a:srgbClr val="FF0000"/>
                </a:solidFill>
              </a:rPr>
              <a:t> Maserati - Voghera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00066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sz="5300" i="1" dirty="0">
                <a:solidFill>
                  <a:srgbClr val="FF0000"/>
                </a:solidFill>
              </a:rPr>
              <a:t>Il numero di ossidazione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07209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800" dirty="0"/>
              <a:t>    Il numero di ossidazione (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) si ricava assegnando all’atomo più elettronegativo gli elettroni di legame.</a:t>
            </a:r>
          </a:p>
          <a:p>
            <a:pPr>
              <a:buNone/>
            </a:pPr>
            <a:r>
              <a:rPr lang="it-IT" sz="2800" dirty="0"/>
              <a:t>Ci sono delle regole da seguire per non passare ogni volta dalla formula di struttura: </a:t>
            </a:r>
          </a:p>
          <a:p>
            <a:pPr marL="514350" indent="-514350">
              <a:buAutoNum type="arabicPeriod"/>
            </a:pPr>
            <a:r>
              <a:rPr lang="it-IT" sz="2800" dirty="0"/>
              <a:t>Nelle sostanze elementari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è sempre uguale a 0;</a:t>
            </a:r>
          </a:p>
          <a:p>
            <a:pPr marL="514350" indent="-514350">
              <a:buAutoNum type="arabicPeriod"/>
            </a:pPr>
            <a:r>
              <a:rPr lang="it-IT" sz="2800" dirty="0"/>
              <a:t>L’ossigeno ha sempre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= -2, tranne nei perossidi (-1) e OF</a:t>
            </a:r>
            <a:r>
              <a:rPr lang="it-IT" sz="2800" baseline="-25000" dirty="0"/>
              <a:t>2</a:t>
            </a:r>
            <a:r>
              <a:rPr lang="it-IT" sz="2800" dirty="0"/>
              <a:t> (+2); </a:t>
            </a:r>
          </a:p>
          <a:p>
            <a:pPr marL="514350" indent="-514350">
              <a:buAutoNum type="arabicPeriod"/>
            </a:pPr>
            <a:r>
              <a:rPr lang="it-IT" sz="2800" dirty="0"/>
              <a:t>L’idrogeno ha sempre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pari a +1, tranne nel caso degli idruri dove ha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-1; </a:t>
            </a:r>
          </a:p>
          <a:p>
            <a:pPr marL="514350" indent="-514350">
              <a:buAutoNum type="arabicPeriod"/>
            </a:pPr>
            <a:r>
              <a:rPr lang="it-IT" sz="2800" dirty="0"/>
              <a:t> Per gli ioni monoatomici il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coincide con la carica; </a:t>
            </a:r>
          </a:p>
          <a:p>
            <a:pPr marL="514350" indent="-514350">
              <a:buAutoNum type="arabicPeriod"/>
            </a:pPr>
            <a:r>
              <a:rPr lang="it-IT" sz="2800" dirty="0"/>
              <a:t> La somma dei </a:t>
            </a:r>
            <a:r>
              <a:rPr lang="it-IT" sz="2800" dirty="0" err="1"/>
              <a:t>n°</a:t>
            </a:r>
            <a:r>
              <a:rPr lang="it-IT" sz="2800" dirty="0"/>
              <a:t> </a:t>
            </a:r>
            <a:r>
              <a:rPr lang="it-IT" sz="2800" dirty="0" err="1"/>
              <a:t>ox</a:t>
            </a:r>
            <a:r>
              <a:rPr lang="it-IT" sz="2800" dirty="0"/>
              <a:t> di tutti gli atomi di una molecola deve uguagliare la carica elettrica del composto se si tratta di ione, essere uguale a 0 se molecola neutra.</a:t>
            </a:r>
          </a:p>
          <a:p>
            <a:pPr marL="514350" indent="-514350">
              <a:buAutoNum type="arabicPeriod"/>
            </a:pPr>
            <a:endParaRPr lang="it-IT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sz="4800" i="1" dirty="0">
                <a:solidFill>
                  <a:srgbClr val="FF0000"/>
                </a:solidFill>
              </a:rPr>
              <a:t>La nomenclatura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Ad ogni formula chimica che viene scritta può essere dato un nome tradizionale e/o un nome IUPAC (</a:t>
            </a:r>
            <a:r>
              <a:rPr lang="it-IT" dirty="0">
                <a:solidFill>
                  <a:srgbClr val="FF0000"/>
                </a:solidFill>
              </a:rPr>
              <a:t>I</a:t>
            </a:r>
            <a:r>
              <a:rPr lang="it-IT" dirty="0"/>
              <a:t>nternational </a:t>
            </a:r>
            <a:r>
              <a:rPr lang="it-IT" dirty="0" err="1">
                <a:solidFill>
                  <a:srgbClr val="FF0000"/>
                </a:solidFill>
              </a:rPr>
              <a:t>U</a:t>
            </a:r>
            <a:r>
              <a:rPr lang="it-IT" dirty="0" err="1"/>
              <a:t>nion</a:t>
            </a:r>
            <a:r>
              <a:rPr lang="it-IT" dirty="0"/>
              <a:t> of </a:t>
            </a:r>
            <a:r>
              <a:rPr lang="it-IT" dirty="0">
                <a:solidFill>
                  <a:srgbClr val="FF0000"/>
                </a:solidFill>
              </a:rPr>
              <a:t>P</a:t>
            </a:r>
            <a:r>
              <a:rPr lang="it-IT" dirty="0"/>
              <a:t>ure and </a:t>
            </a:r>
            <a:r>
              <a:rPr lang="it-IT" dirty="0" err="1">
                <a:solidFill>
                  <a:srgbClr val="FF0000"/>
                </a:solidFill>
              </a:rPr>
              <a:t>A</a:t>
            </a:r>
            <a:r>
              <a:rPr lang="it-IT" dirty="0" err="1"/>
              <a:t>pplied</a:t>
            </a:r>
            <a:r>
              <a:rPr lang="it-IT" dirty="0"/>
              <a:t> </a:t>
            </a:r>
            <a:r>
              <a:rPr lang="it-IT" dirty="0" err="1">
                <a:solidFill>
                  <a:srgbClr val="FF0000"/>
                </a:solidFill>
              </a:rPr>
              <a:t>C</a:t>
            </a:r>
            <a:r>
              <a:rPr lang="it-IT" dirty="0" err="1"/>
              <a:t>hemistry</a:t>
            </a:r>
            <a:r>
              <a:rPr lang="it-IT" dirty="0"/>
              <a:t>).</a:t>
            </a:r>
          </a:p>
          <a:p>
            <a:r>
              <a:rPr lang="it-IT" dirty="0"/>
              <a:t>Per la </a:t>
            </a:r>
            <a:r>
              <a:rPr lang="it-IT" dirty="0">
                <a:solidFill>
                  <a:srgbClr val="FF0000"/>
                </a:solidFill>
              </a:rPr>
              <a:t>nomenclatura tradizionale</a:t>
            </a:r>
            <a:r>
              <a:rPr lang="it-IT" dirty="0"/>
              <a:t> possiamo distinguere diversi classi di composti: idruri (metallici e non metallici), idracidi, ossidi, anidridi, idrossidi, acidi e sali biatomici o poliatomici.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85720" y="928670"/>
            <a:ext cx="85011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La nomenclatura tradizionale comporta maggiori difficoltà nel passare dal nome alla formula, perché si devono ricordare i numeri di ossidazione dei diversi elementi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85720" y="2357430"/>
            <a:ext cx="850112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Ossidi basici: metallo + ossigeno</a:t>
            </a:r>
          </a:p>
          <a:p>
            <a:r>
              <a:rPr lang="it-IT" dirty="0"/>
              <a:t> </a:t>
            </a:r>
            <a:r>
              <a:rPr lang="it-IT" sz="2400" dirty="0"/>
              <a:t>Per ricavare la formula occorre sapere il numero di ossidazione del metallo (l’ossigeno è sempre −2) e fare il minimo comune multiplo oppure applicare la regola dell’incrocio.</a:t>
            </a:r>
          </a:p>
          <a:p>
            <a:r>
              <a:rPr lang="it-IT" sz="2400" dirty="0"/>
              <a:t> </a:t>
            </a:r>
            <a:r>
              <a:rPr lang="it-IT" sz="2400" i="1" dirty="0"/>
              <a:t>Per esempio, vogliamo scrivere la formula dell’ossido di alluminio (</a:t>
            </a:r>
            <a:r>
              <a:rPr lang="it-IT" sz="2400" i="1" dirty="0" err="1"/>
              <a:t>n.o.</a:t>
            </a:r>
            <a:r>
              <a:rPr lang="it-IT" sz="2400" i="1" dirty="0"/>
              <a:t> alluminio = +3): scriviamo prima i simboli dei due elementi </a:t>
            </a:r>
            <a:r>
              <a:rPr lang="it-IT" sz="2400" i="1" dirty="0" err="1"/>
              <a:t>AlO</a:t>
            </a:r>
            <a:r>
              <a:rPr lang="it-IT" sz="2400" i="1" dirty="0"/>
              <a:t>, poi i numeri di ossidazione +3, −2. Incrociando, il </a:t>
            </a:r>
            <a:r>
              <a:rPr lang="it-IT" sz="2400" i="1" dirty="0" err="1"/>
              <a:t>n.o.</a:t>
            </a:r>
            <a:r>
              <a:rPr lang="it-IT" sz="2400" i="1" dirty="0"/>
              <a:t> dell’alluminio diventa il numero di atomi di O e il </a:t>
            </a:r>
            <a:r>
              <a:rPr lang="it-IT" sz="2400" i="1" dirty="0" err="1"/>
              <a:t>n.o.</a:t>
            </a:r>
            <a:r>
              <a:rPr lang="it-IT" sz="2400" i="1" dirty="0"/>
              <a:t> dell’ossigeno diventa il numero di atomi di Al:</a:t>
            </a:r>
          </a:p>
        </p:txBody>
      </p:sp>
      <p:sp>
        <p:nvSpPr>
          <p:cNvPr id="7" name="Rettangolo 6"/>
          <p:cNvSpPr/>
          <p:nvPr/>
        </p:nvSpPr>
        <p:spPr>
          <a:xfrm>
            <a:off x="6072198" y="5715016"/>
            <a:ext cx="14269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400" b="1" dirty="0"/>
              <a:t>Al</a:t>
            </a:r>
            <a:r>
              <a:rPr lang="it-IT" sz="4400" b="1" baseline="-25000" dirty="0"/>
              <a:t>2</a:t>
            </a:r>
            <a:r>
              <a:rPr lang="it-IT" sz="4400" b="1" dirty="0"/>
              <a:t>O</a:t>
            </a:r>
            <a:r>
              <a:rPr lang="it-IT" sz="4400" b="1" baseline="-25000" dirty="0"/>
              <a:t>3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00034" y="21429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rgbClr val="FF0000"/>
                </a:solidFill>
              </a:rPr>
              <a:t>NOMENCLATURA TRADIZIONALE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357950" y="557214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+3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000892" y="5572140"/>
            <a:ext cx="417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it-IT" sz="65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9000" dirty="0">
                <a:solidFill>
                  <a:srgbClr val="FF0000"/>
                </a:solidFill>
              </a:rPr>
              <a:t>Ossidi acidi: non metallo + ossigeno </a:t>
            </a:r>
          </a:p>
          <a:p>
            <a:pPr>
              <a:buNone/>
            </a:pPr>
            <a:endParaRPr lang="it-IT" sz="65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6000" dirty="0"/>
              <a:t>      Per gli ossidi acidi, chiamati anche anidridi, vale lo stesso discorso, tenendo presente che le anidridi utilizzano il suffisso </a:t>
            </a:r>
            <a:r>
              <a:rPr lang="it-IT" sz="6000" dirty="0" err="1"/>
              <a:t>-ica</a:t>
            </a:r>
            <a:r>
              <a:rPr lang="it-IT" sz="6000" dirty="0"/>
              <a:t> se l’elemento ne forma una sola (ossia ha un solo numero di ossidazione), mentre se ne hanno due utilizzano </a:t>
            </a:r>
            <a:r>
              <a:rPr lang="it-IT" sz="6000" dirty="0" err="1"/>
              <a:t>-ica</a:t>
            </a:r>
            <a:r>
              <a:rPr lang="it-IT" sz="6000" dirty="0"/>
              <a:t> per la più alta (più alto </a:t>
            </a:r>
            <a:r>
              <a:rPr lang="it-IT" sz="6000" dirty="0" err="1"/>
              <a:t>n.o.</a:t>
            </a:r>
            <a:r>
              <a:rPr lang="it-IT" sz="6000" dirty="0"/>
              <a:t>) e -osa per la più bassa.</a:t>
            </a:r>
          </a:p>
          <a:p>
            <a:pPr algn="just">
              <a:buNone/>
            </a:pPr>
            <a:endParaRPr lang="it-IT" sz="6000" dirty="0"/>
          </a:p>
          <a:p>
            <a:pPr algn="ctr">
              <a:buNone/>
            </a:pPr>
            <a:r>
              <a:rPr lang="it-IT" sz="6000" dirty="0"/>
              <a:t> </a:t>
            </a:r>
            <a:r>
              <a:rPr lang="it-IT" sz="5500" dirty="0"/>
              <a:t>Così ad esempio, l’anidride borica (</a:t>
            </a:r>
            <a:r>
              <a:rPr lang="it-IT" sz="5500" dirty="0" err="1"/>
              <a:t>n.o.</a:t>
            </a:r>
            <a:r>
              <a:rPr lang="it-IT" sz="5500" dirty="0"/>
              <a:t> solo +3) è: B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3</a:t>
            </a:r>
          </a:p>
          <a:p>
            <a:pPr algn="ctr">
              <a:buNone/>
            </a:pPr>
            <a:r>
              <a:rPr lang="it-IT" sz="6000" dirty="0"/>
              <a:t> </a:t>
            </a:r>
            <a:r>
              <a:rPr lang="it-IT" sz="5500" dirty="0"/>
              <a:t>L’anidride fosforica (</a:t>
            </a:r>
            <a:r>
              <a:rPr lang="it-IT" sz="5500" dirty="0" err="1"/>
              <a:t>n.o.</a:t>
            </a:r>
            <a:r>
              <a:rPr lang="it-IT" sz="5500" dirty="0"/>
              <a:t> del fosforo +3 o +5: </a:t>
            </a:r>
            <a:r>
              <a:rPr lang="it-IT" sz="5500" dirty="0" err="1"/>
              <a:t>-ica</a:t>
            </a:r>
            <a:r>
              <a:rPr lang="it-IT" sz="5500" dirty="0"/>
              <a:t> è più alta quindi +5) P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5</a:t>
            </a:r>
          </a:p>
          <a:p>
            <a:pPr algn="ctr">
              <a:buNone/>
            </a:pPr>
            <a:r>
              <a:rPr lang="it-IT" sz="6000" dirty="0"/>
              <a:t> </a:t>
            </a:r>
            <a:r>
              <a:rPr lang="it-IT" sz="5500" dirty="0"/>
              <a:t>L’anidride fosforosa (</a:t>
            </a:r>
            <a:r>
              <a:rPr lang="it-IT" sz="5500" dirty="0" err="1"/>
              <a:t>n.o.</a:t>
            </a:r>
            <a:r>
              <a:rPr lang="it-IT" sz="5500" dirty="0"/>
              <a:t> del fosforo +3 o +5: -osa è più bassa quindi +3) P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3</a:t>
            </a:r>
            <a:r>
              <a:rPr lang="it-IT" sz="5500" dirty="0"/>
              <a:t> </a:t>
            </a:r>
          </a:p>
          <a:p>
            <a:pPr algn="ctr">
              <a:buNone/>
            </a:pPr>
            <a:r>
              <a:rPr lang="it-IT" sz="5500" dirty="0"/>
              <a:t>Un caso </a:t>
            </a:r>
            <a:r>
              <a:rPr lang="it-IT" sz="5500" dirty="0" err="1"/>
              <a:t>perticolare</a:t>
            </a:r>
            <a:r>
              <a:rPr lang="it-IT" sz="5500" dirty="0"/>
              <a:t> è riservato al cloro con 4 numeri di ossidazione positivi</a:t>
            </a:r>
          </a:p>
          <a:p>
            <a:pPr algn="ctr">
              <a:buNone/>
            </a:pPr>
            <a:r>
              <a:rPr lang="it-IT" sz="5500" dirty="0"/>
              <a:t>ipoclorosa +1 quindi: Cl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</a:p>
          <a:p>
            <a:pPr algn="ctr">
              <a:buNone/>
            </a:pPr>
            <a:r>
              <a:rPr lang="it-IT" sz="5500" dirty="0"/>
              <a:t> clorosa +3 quindi: Cl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3</a:t>
            </a:r>
          </a:p>
          <a:p>
            <a:pPr algn="ctr">
              <a:buNone/>
            </a:pPr>
            <a:r>
              <a:rPr lang="it-IT" sz="5500" dirty="0"/>
              <a:t> clorica +5 quindi: Cl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5 </a:t>
            </a:r>
          </a:p>
          <a:p>
            <a:pPr algn="ctr">
              <a:buNone/>
            </a:pPr>
            <a:r>
              <a:rPr lang="it-IT" sz="5500" dirty="0"/>
              <a:t>perclorica +7 quindi: Cl</a:t>
            </a:r>
            <a:r>
              <a:rPr lang="it-IT" sz="5500" baseline="-25000" dirty="0"/>
              <a:t>2</a:t>
            </a:r>
            <a:r>
              <a:rPr lang="it-IT" sz="5500" dirty="0"/>
              <a:t>O</a:t>
            </a:r>
            <a:r>
              <a:rPr lang="it-IT" sz="5500" baseline="-25000" dirty="0"/>
              <a:t>7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285704"/>
            <a:ext cx="8229600" cy="657229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5200" dirty="0">
                <a:solidFill>
                  <a:srgbClr val="FF0000"/>
                </a:solidFill>
              </a:rPr>
              <a:t>Idruri : metallo + H</a:t>
            </a:r>
            <a:endParaRPr lang="it-IT" sz="51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800" dirty="0"/>
              <a:t>Anche per gli idruri va ricordato il discorso </a:t>
            </a:r>
            <a:r>
              <a:rPr lang="it-IT" sz="3800" dirty="0" err="1"/>
              <a:t>-ico</a:t>
            </a:r>
            <a:r>
              <a:rPr lang="it-IT" sz="3800" dirty="0"/>
              <a:t>, -oso: </a:t>
            </a:r>
          </a:p>
          <a:p>
            <a:pPr algn="ctr">
              <a:buNone/>
            </a:pPr>
            <a:r>
              <a:rPr lang="it-IT" sz="3100" dirty="0"/>
              <a:t> l’idruro ferroso avrà  il ferro con </a:t>
            </a:r>
            <a:r>
              <a:rPr lang="it-IT" sz="3100" dirty="0" err="1"/>
              <a:t>n.o.</a:t>
            </a:r>
            <a:r>
              <a:rPr lang="it-IT" sz="3100" dirty="0"/>
              <a:t> +2 e formula FeH</a:t>
            </a:r>
            <a:r>
              <a:rPr lang="it-IT" sz="3100" baseline="-25000" dirty="0"/>
              <a:t>2</a:t>
            </a:r>
          </a:p>
          <a:p>
            <a:pPr algn="ctr">
              <a:buNone/>
            </a:pPr>
            <a:r>
              <a:rPr lang="it-IT" sz="3100" dirty="0"/>
              <a:t> l’idruro ferrico avrà il ferro con </a:t>
            </a:r>
            <a:r>
              <a:rPr lang="it-IT" sz="3100" dirty="0" err="1"/>
              <a:t>n.o.</a:t>
            </a:r>
            <a:r>
              <a:rPr lang="it-IT" sz="3100" dirty="0"/>
              <a:t> +3 e formula FeH</a:t>
            </a:r>
            <a:r>
              <a:rPr lang="it-IT" sz="3100" baseline="-25000" dirty="0"/>
              <a:t>3 </a:t>
            </a:r>
          </a:p>
          <a:p>
            <a:pPr algn="ctr">
              <a:buNone/>
            </a:pPr>
            <a:endParaRPr lang="it-IT" sz="3800" dirty="0"/>
          </a:p>
          <a:p>
            <a:pPr algn="ctr">
              <a:buNone/>
            </a:pPr>
            <a:r>
              <a:rPr lang="it-IT" sz="3800" dirty="0"/>
              <a:t>Per gli idruri covalenti il nome tradizionale va imparato a memoria.  </a:t>
            </a:r>
            <a:r>
              <a:rPr lang="it-IT" sz="3800" dirty="0" err="1"/>
              <a:t>Es</a:t>
            </a:r>
            <a:r>
              <a:rPr lang="it-IT" sz="3800" dirty="0"/>
              <a:t>: NH</a:t>
            </a:r>
            <a:r>
              <a:rPr lang="it-IT" sz="3800" baseline="-25000" dirty="0"/>
              <a:t>3</a:t>
            </a:r>
          </a:p>
          <a:p>
            <a:pPr algn="ctr">
              <a:buNone/>
            </a:pPr>
            <a:r>
              <a:rPr lang="it-IT" sz="5200" dirty="0">
                <a:solidFill>
                  <a:srgbClr val="FF0000"/>
                </a:solidFill>
              </a:rPr>
              <a:t>Gli idracidi: H + non metallo</a:t>
            </a:r>
          </a:p>
          <a:p>
            <a:pPr algn="ctr">
              <a:buNone/>
            </a:pPr>
            <a:r>
              <a:rPr lang="it-IT" sz="3800" dirty="0"/>
              <a:t>il nome finisce per -idrico e la formula si scrive mettendo H a sinistra e il non metallo a destra; solo l’acido solfidrico, avendo S </a:t>
            </a:r>
            <a:r>
              <a:rPr lang="it-IT" sz="3800" dirty="0" err="1"/>
              <a:t>n.o.</a:t>
            </a:r>
            <a:r>
              <a:rPr lang="it-IT" sz="3800" dirty="0"/>
              <a:t> = −2, ha due atomi di idrogeno nella formula, gli altri solo 1. </a:t>
            </a:r>
          </a:p>
          <a:p>
            <a:pPr algn="ctr">
              <a:buNone/>
            </a:pPr>
            <a:r>
              <a:rPr lang="it-IT" sz="3100" i="1" u="sng" dirty="0"/>
              <a:t>Da ricordare che nelle formule di tutti gli acidi (idracidi e ossiacidi) prima si scrive l’idrogeno 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550072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sz="7300" dirty="0">
                <a:solidFill>
                  <a:srgbClr val="FF0000"/>
                </a:solidFill>
              </a:rPr>
              <a:t>Sali binari: alogenuri e solfuri </a:t>
            </a:r>
          </a:p>
          <a:p>
            <a:pPr algn="ctr">
              <a:buNone/>
            </a:pPr>
            <a:endParaRPr lang="it-IT" sz="4100" dirty="0"/>
          </a:p>
          <a:p>
            <a:pPr>
              <a:buNone/>
            </a:pPr>
            <a:r>
              <a:rPr lang="it-IT" sz="4100" dirty="0"/>
              <a:t> Le formule dei sali binari (sali degli idracidi) sono in generale: </a:t>
            </a:r>
          </a:p>
          <a:p>
            <a:pPr>
              <a:buNone/>
            </a:pPr>
            <a:r>
              <a:rPr lang="it-IT" sz="4100" dirty="0"/>
              <a:t>                                         metallo + non metallo.</a:t>
            </a:r>
          </a:p>
          <a:p>
            <a:pPr>
              <a:buNone/>
            </a:pPr>
            <a:r>
              <a:rPr lang="it-IT" sz="4100" dirty="0"/>
              <a:t> Questi dovranno essere ricavati tenendo presente il numero di ossidazione dei due elementi, che è sempre –1 per gli alogeni (F, Cl, Br, I) e –2 per lo zolfo (nei solfuri). Vediamo alcuni esempi: </a:t>
            </a:r>
          </a:p>
          <a:p>
            <a:pPr algn="ctr">
              <a:buNone/>
            </a:pPr>
            <a:r>
              <a:rPr lang="it-IT" sz="4100" dirty="0"/>
              <a:t>Cloruro di sodio : </a:t>
            </a:r>
            <a:r>
              <a:rPr lang="it-IT" sz="4100" dirty="0" err="1"/>
              <a:t>NaCl</a:t>
            </a:r>
            <a:endParaRPr lang="it-IT" sz="4100" dirty="0"/>
          </a:p>
          <a:p>
            <a:pPr algn="ctr">
              <a:buNone/>
            </a:pPr>
            <a:r>
              <a:rPr lang="it-IT" sz="4100" dirty="0"/>
              <a:t>solfuro ferroso: </a:t>
            </a:r>
            <a:r>
              <a:rPr lang="it-IT" sz="4100" dirty="0" err="1"/>
              <a:t>FeS</a:t>
            </a:r>
            <a:r>
              <a:rPr lang="it-IT" sz="4100" dirty="0"/>
              <a:t> </a:t>
            </a:r>
          </a:p>
          <a:p>
            <a:pPr algn="ctr">
              <a:buNone/>
            </a:pPr>
            <a:r>
              <a:rPr lang="it-IT" sz="4100" dirty="0"/>
              <a:t>solfuro ferrico: Fe2S3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4700" dirty="0">
                <a:solidFill>
                  <a:srgbClr val="FF0000"/>
                </a:solidFill>
              </a:rPr>
              <a:t>Idrossidi: </a:t>
            </a:r>
          </a:p>
          <a:p>
            <a:pPr algn="ctr">
              <a:buNone/>
            </a:pPr>
            <a:endParaRPr lang="it-IT" sz="47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it-IT" dirty="0"/>
              <a:t>    Le formule degli idrossidi si scrivono secondo lo schema: </a:t>
            </a:r>
          </a:p>
          <a:p>
            <a:pPr algn="ctr">
              <a:buNone/>
            </a:pPr>
            <a:r>
              <a:rPr lang="it-IT" dirty="0"/>
              <a:t>Metallo + (OH)</a:t>
            </a:r>
            <a:endParaRPr lang="it-IT" baseline="30000" dirty="0"/>
          </a:p>
          <a:p>
            <a:pPr>
              <a:buNone/>
            </a:pPr>
            <a:r>
              <a:rPr lang="it-IT" dirty="0"/>
              <a:t>     Ricordiamo che il numero di ossidazione dell'(OH) è – 1 che va bilanciato con quello del metallo.</a:t>
            </a:r>
          </a:p>
          <a:p>
            <a:pPr algn="ctr">
              <a:buNone/>
            </a:pPr>
            <a:r>
              <a:rPr lang="it-IT" dirty="0"/>
              <a:t> Metallo</a:t>
            </a:r>
            <a:r>
              <a:rPr lang="it-IT" baseline="30000" dirty="0"/>
              <a:t>?</a:t>
            </a:r>
            <a:r>
              <a:rPr lang="it-IT" dirty="0"/>
              <a:t> + (OH)</a:t>
            </a:r>
            <a:r>
              <a:rPr lang="it-IT" baseline="30000" dirty="0"/>
              <a:t>-1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600079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sz="6100" dirty="0">
                <a:solidFill>
                  <a:srgbClr val="FF0000"/>
                </a:solidFill>
              </a:rPr>
              <a:t>Ossiacidi: </a:t>
            </a:r>
          </a:p>
          <a:p>
            <a:pPr>
              <a:buNone/>
            </a:pPr>
            <a:r>
              <a:rPr lang="it-IT" sz="3800" dirty="0"/>
              <a:t>      Le formule degli ossiacidi si scrivono secondo lo schema:</a:t>
            </a:r>
          </a:p>
          <a:p>
            <a:pPr algn="ctr">
              <a:buNone/>
            </a:pPr>
            <a:r>
              <a:rPr lang="it-IT" sz="3800" dirty="0"/>
              <a:t> HXO    idrogeno – non metallo – ossigeno .</a:t>
            </a:r>
          </a:p>
          <a:p>
            <a:pPr>
              <a:buNone/>
            </a:pPr>
            <a:endParaRPr lang="it-IT" sz="3800" dirty="0"/>
          </a:p>
          <a:p>
            <a:pPr>
              <a:buNone/>
            </a:pPr>
            <a:r>
              <a:rPr lang="it-IT" sz="3800" dirty="0"/>
              <a:t>       Il metodo più semplice per scrivere la formula è partire scrivendo l’anidride (ossido acido) da cui l’acido deriva e aggiungere l’acqua. Per esempio, l’acido carbonico deriva dall’anidride carbonica aggiungendo una molecola di acqua: 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sz="3800" dirty="0"/>
              <a:t>                                    CO2 + H2O 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Quando come somma si ottengono tutti indici numerici pari, questi vanno divisi per 2. 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5072066" y="500063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5929322" y="4714884"/>
            <a:ext cx="8858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b="1" dirty="0"/>
              <a:t>H</a:t>
            </a:r>
            <a:r>
              <a:rPr lang="it-IT" sz="2200" b="1" baseline="-25000" dirty="0"/>
              <a:t>2</a:t>
            </a:r>
            <a:r>
              <a:rPr lang="it-IT" sz="2200" b="1" dirty="0"/>
              <a:t>CO</a:t>
            </a:r>
            <a:r>
              <a:rPr lang="it-IT" sz="2200" b="1" baseline="-25000" dirty="0"/>
              <a:t>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571504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4600" dirty="0">
                <a:solidFill>
                  <a:srgbClr val="FF0000"/>
                </a:solidFill>
              </a:rPr>
              <a:t>Sali ternari :</a:t>
            </a:r>
          </a:p>
          <a:p>
            <a:pPr>
              <a:buNone/>
            </a:pPr>
            <a:r>
              <a:rPr lang="it-IT" dirty="0"/>
              <a:t>    Scrivere le formule dei sali ternari partendo dal loro nome tradizionale è più complicato.</a:t>
            </a:r>
          </a:p>
          <a:p>
            <a:pPr>
              <a:buNone/>
            </a:pPr>
            <a:r>
              <a:rPr lang="it-IT" dirty="0"/>
              <a:t>    Questi composti derivano dagli ossiacidi sostituendo all’idrogeno il metallo</a:t>
            </a:r>
          </a:p>
          <a:p>
            <a:pPr>
              <a:buNone/>
            </a:pPr>
            <a:r>
              <a:rPr lang="it-IT" dirty="0"/>
              <a:t>    Esempio:</a:t>
            </a:r>
          </a:p>
          <a:p>
            <a:pPr algn="ctr">
              <a:buNone/>
            </a:pPr>
            <a:r>
              <a:rPr lang="it-IT" dirty="0"/>
              <a:t> acido carbonico H</a:t>
            </a:r>
            <a:r>
              <a:rPr lang="it-IT" baseline="-25000" dirty="0"/>
              <a:t>2</a:t>
            </a:r>
            <a:r>
              <a:rPr lang="it-IT" dirty="0"/>
              <a:t>CO</a:t>
            </a:r>
            <a:r>
              <a:rPr lang="it-IT" baseline="-25000" dirty="0"/>
              <a:t>3</a:t>
            </a:r>
            <a:r>
              <a:rPr lang="it-IT" dirty="0"/>
              <a:t> </a:t>
            </a:r>
          </a:p>
          <a:p>
            <a:pPr algn="ctr">
              <a:buNone/>
            </a:pPr>
            <a:r>
              <a:rPr lang="it-IT" dirty="0"/>
              <a:t>sale derivato</a:t>
            </a:r>
          </a:p>
          <a:p>
            <a:pPr algn="ctr">
              <a:buNone/>
            </a:pPr>
            <a:r>
              <a:rPr lang="it-IT" dirty="0"/>
              <a:t> carbonato di sodio Na</a:t>
            </a:r>
            <a:r>
              <a:rPr lang="it-IT" baseline="-25000" dirty="0"/>
              <a:t>2</a:t>
            </a:r>
            <a:r>
              <a:rPr lang="it-IT" dirty="0"/>
              <a:t>CO</a:t>
            </a:r>
            <a:r>
              <a:rPr lang="it-IT" baseline="-25000" dirty="0"/>
              <a:t>3</a:t>
            </a:r>
          </a:p>
          <a:p>
            <a:pPr>
              <a:buNone/>
            </a:pPr>
            <a:r>
              <a:rPr lang="it-IT" dirty="0"/>
              <a:t> la corrispondenza tra il nome dell’acido e quello del sale è la seguente: </a:t>
            </a:r>
            <a:r>
              <a:rPr lang="it-IT" dirty="0" err="1"/>
              <a:t>n.o.</a:t>
            </a:r>
            <a:r>
              <a:rPr lang="it-IT" dirty="0"/>
              <a:t> + alto: </a:t>
            </a:r>
            <a:r>
              <a:rPr lang="it-IT" dirty="0" err="1"/>
              <a:t>-ico</a:t>
            </a:r>
            <a:r>
              <a:rPr lang="it-IT" dirty="0"/>
              <a:t> … </a:t>
            </a:r>
            <a:r>
              <a:rPr lang="it-IT" dirty="0" err="1"/>
              <a:t>-ato</a:t>
            </a:r>
            <a:r>
              <a:rPr lang="it-IT" dirty="0"/>
              <a:t>.</a:t>
            </a:r>
          </a:p>
          <a:p>
            <a:pPr>
              <a:buNone/>
            </a:pPr>
            <a:r>
              <a:rPr lang="it-IT" dirty="0"/>
              <a:t>                              </a:t>
            </a:r>
            <a:r>
              <a:rPr lang="it-IT" dirty="0" err="1"/>
              <a:t>n.o.</a:t>
            </a:r>
            <a:r>
              <a:rPr lang="it-IT" dirty="0"/>
              <a:t> + basso: -oso … </a:t>
            </a:r>
            <a:r>
              <a:rPr lang="it-IT" dirty="0" err="1"/>
              <a:t>–ito</a:t>
            </a:r>
            <a:endParaRPr lang="it-IT" dirty="0"/>
          </a:p>
          <a:p>
            <a:pPr>
              <a:buNone/>
            </a:pPr>
            <a:r>
              <a:rPr lang="it-IT" dirty="0"/>
              <a:t> </a:t>
            </a:r>
            <a:r>
              <a:rPr lang="it-IT" dirty="0" err="1"/>
              <a:t>……</a:t>
            </a:r>
            <a:r>
              <a:rPr lang="it-IT" dirty="0"/>
              <a:t> eventuali prefissi (</a:t>
            </a:r>
            <a:r>
              <a:rPr lang="it-IT" dirty="0" err="1"/>
              <a:t>ipo-</a:t>
            </a:r>
            <a:r>
              <a:rPr lang="it-IT" dirty="0"/>
              <a:t> o per-, orto-, </a:t>
            </a:r>
            <a:r>
              <a:rPr lang="it-IT" dirty="0" err="1"/>
              <a:t>piro-</a:t>
            </a:r>
            <a:r>
              <a:rPr lang="it-IT" dirty="0"/>
              <a:t> o meta-) restano uguali.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3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Reazioni per costruire un sale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Idrossido + acido                     sale + acqua</a:t>
            </a:r>
          </a:p>
          <a:p>
            <a:r>
              <a:rPr lang="it-IT" dirty="0"/>
              <a:t>Metallo   + acido                     </a:t>
            </a:r>
            <a:r>
              <a:rPr lang="it-IT"/>
              <a:t>sale + acqua</a:t>
            </a:r>
            <a:endParaRPr lang="it-IT" dirty="0"/>
          </a:p>
          <a:p>
            <a:r>
              <a:rPr lang="it-IT" dirty="0"/>
              <a:t>Ossido     + acido                     sale + acqua</a:t>
            </a:r>
          </a:p>
          <a:p>
            <a:r>
              <a:rPr lang="it-IT" dirty="0"/>
              <a:t>Ossido     + anidride                sale</a:t>
            </a:r>
          </a:p>
          <a:p>
            <a:r>
              <a:rPr lang="it-IT" dirty="0"/>
              <a:t>Idrossido + anidride                sale + acqua</a:t>
            </a:r>
          </a:p>
          <a:p>
            <a:r>
              <a:rPr lang="it-IT" dirty="0"/>
              <a:t>SALE + </a:t>
            </a:r>
            <a:r>
              <a:rPr lang="it-IT" dirty="0" err="1"/>
              <a:t>SALE</a:t>
            </a:r>
            <a:r>
              <a:rPr lang="it-IT" dirty="0"/>
              <a:t>                   SALE + </a:t>
            </a:r>
            <a:r>
              <a:rPr lang="it-IT" dirty="0" err="1"/>
              <a:t>SALE</a:t>
            </a:r>
            <a:endParaRPr lang="it-IT" dirty="0"/>
          </a:p>
          <a:p>
            <a:r>
              <a:rPr lang="it-IT" dirty="0"/>
              <a:t>SALE + ACIDO                SALE + ACIDO</a:t>
            </a:r>
          </a:p>
          <a:p>
            <a:r>
              <a:rPr lang="it-IT" dirty="0"/>
              <a:t>SALE + BASE                  SALE + BASE</a:t>
            </a:r>
          </a:p>
          <a:p>
            <a:endParaRPr lang="it-IT" dirty="0"/>
          </a:p>
        </p:txBody>
      </p:sp>
      <p:sp>
        <p:nvSpPr>
          <p:cNvPr id="4" name="Parentesi graffa chiusa 3"/>
          <p:cNvSpPr/>
          <p:nvPr/>
        </p:nvSpPr>
        <p:spPr>
          <a:xfrm>
            <a:off x="7643834" y="3286124"/>
            <a:ext cx="642942" cy="857256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8215338" y="3357562"/>
            <a:ext cx="928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Solo ternari</a:t>
            </a:r>
          </a:p>
        </p:txBody>
      </p:sp>
      <p:cxnSp>
        <p:nvCxnSpPr>
          <p:cNvPr id="7" name="Connettore 2 6"/>
          <p:cNvCxnSpPr/>
          <p:nvPr/>
        </p:nvCxnSpPr>
        <p:spPr>
          <a:xfrm>
            <a:off x="2928926" y="5572140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3857620" y="2428868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3929058" y="2928934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4143372" y="3429000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4214810" y="4000504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3143240" y="4500570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3214678" y="5000636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4081458" y="2009764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1073</Words>
  <Application>Microsoft Office PowerPoint</Application>
  <PresentationFormat>Presentazione su schermo (4:3)</PresentationFormat>
  <Paragraphs>94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di Office</vt:lpstr>
      <vt:lpstr>Presentazione standard di PowerPoint</vt:lpstr>
      <vt:lpstr>Impariamo a leggere la chimica</vt:lpstr>
      <vt:lpstr> Il numero di ossidazione</vt:lpstr>
      <vt:lpstr>La nomenclatura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Reazioni per costruire un sale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Impariamo a leggere la chimica</dc:title>
  <dc:creator>Utente Windows</dc:creator>
  <cp:lastModifiedBy>antonella sicbaldi</cp:lastModifiedBy>
  <cp:revision>28</cp:revision>
  <dcterms:created xsi:type="dcterms:W3CDTF">2021-04-13T13:12:03Z</dcterms:created>
  <dcterms:modified xsi:type="dcterms:W3CDTF">2021-10-22T05:22:41Z</dcterms:modified>
</cp:coreProperties>
</file>